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6" r:id="rId3"/>
    <p:sldId id="257" r:id="rId4"/>
    <p:sldId id="258" r:id="rId5"/>
    <p:sldId id="259" r:id="rId6"/>
    <p:sldId id="260" r:id="rId7"/>
    <p:sldId id="261" r:id="rId8"/>
    <p:sldId id="262" r:id="rId9"/>
  </p:sldIdLst>
  <p:sldSz cx="9906000" cy="6858000" type="A4"/>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10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1C18BD1-FF56-4879-87BF-4B9F0EE62956}" type="datetimeFigureOut">
              <a:rPr lang="ru-RU" smtClean="0"/>
              <a:t>03.04.2025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2225984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1C18BD1-FF56-4879-87BF-4B9F0EE62956}" type="datetimeFigureOut">
              <a:rPr lang="ru-RU" smtClean="0"/>
              <a:t>03.04.2025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2478279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1C18BD1-FF56-4879-87BF-4B9F0EE62956}" type="datetimeFigureOut">
              <a:rPr lang="ru-RU" smtClean="0"/>
              <a:t>03.04.2025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2134994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1C18BD1-FF56-4879-87BF-4B9F0EE62956}" type="datetimeFigureOut">
              <a:rPr lang="ru-RU" smtClean="0"/>
              <a:t>03.04.2025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980733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1C18BD1-FF56-4879-87BF-4B9F0EE62956}" type="datetimeFigureOut">
              <a:rPr lang="ru-RU" smtClean="0"/>
              <a:t>03.04.2025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322094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1C18BD1-FF56-4879-87BF-4B9F0EE62956}" type="datetimeFigureOut">
              <a:rPr lang="ru-RU" smtClean="0"/>
              <a:t>03.04.2025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731899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2329" y="2505075"/>
            <a:ext cx="4190702"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14913" y="2505075"/>
            <a:ext cx="4211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1C18BD1-FF56-4879-87BF-4B9F0EE62956}" type="datetimeFigureOut">
              <a:rPr lang="ru-RU" smtClean="0"/>
              <a:t>03.04.2025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4018894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1C18BD1-FF56-4879-87BF-4B9F0EE62956}" type="datetimeFigureOut">
              <a:rPr lang="ru-RU" smtClean="0"/>
              <a:t>03.04.2025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3849276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C18BD1-FF56-4879-87BF-4B9F0EE62956}" type="datetimeFigureOut">
              <a:rPr lang="ru-RU" smtClean="0"/>
              <a:t>03.04.2025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2863229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1C18BD1-FF56-4879-87BF-4B9F0EE62956}" type="datetimeFigureOut">
              <a:rPr lang="ru-RU" smtClean="0"/>
              <a:t>03.04.2025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648270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1C18BD1-FF56-4879-87BF-4B9F0EE62956}" type="datetimeFigureOut">
              <a:rPr lang="ru-RU" smtClean="0"/>
              <a:t>03.04.2025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CA0780D-D6D0-4396-A64C-EB7874E3235B}" type="slidenum">
              <a:rPr lang="ru-RU" smtClean="0"/>
              <a:t>‹#›</a:t>
            </a:fld>
            <a:endParaRPr lang="ru-RU"/>
          </a:p>
        </p:txBody>
      </p:sp>
    </p:spTree>
    <p:extLst>
      <p:ext uri="{BB962C8B-B14F-4D97-AF65-F5344CB8AC3E}">
        <p14:creationId xmlns:p14="http://schemas.microsoft.com/office/powerpoint/2010/main" val="2164245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C18BD1-FF56-4879-87BF-4B9F0EE62956}" type="datetimeFigureOut">
              <a:rPr lang="ru-RU" smtClean="0"/>
              <a:t>03.04.2025</a:t>
            </a:fld>
            <a:endParaRPr lang="ru-RU"/>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0780D-D6D0-4396-A64C-EB7874E3235B}" type="slidenum">
              <a:rPr lang="ru-RU" smtClean="0"/>
              <a:t>‹#›</a:t>
            </a:fld>
            <a:endParaRPr lang="ru-RU"/>
          </a:p>
        </p:txBody>
      </p:sp>
    </p:spTree>
    <p:extLst>
      <p:ext uri="{BB962C8B-B14F-4D97-AF65-F5344CB8AC3E}">
        <p14:creationId xmlns:p14="http://schemas.microsoft.com/office/powerpoint/2010/main" val="36820946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Изображение пина-истори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973" y="933930"/>
            <a:ext cx="4224594" cy="460894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4213654" y="1424818"/>
            <a:ext cx="5152768" cy="2547942"/>
          </a:xfrm>
          <a:prstGeom prst="rect">
            <a:avLst/>
          </a:prstGeom>
        </p:spPr>
        <p:txBody>
          <a:bodyPr wrap="square">
            <a:spAutoFit/>
          </a:bodyPr>
          <a:lstStyle/>
          <a:p>
            <a:pPr algn="ctr">
              <a:lnSpc>
                <a:spcPct val="107000"/>
              </a:lnSpc>
              <a:spcAft>
                <a:spcPts val="1125"/>
              </a:spcAft>
            </a:pPr>
            <a:r>
              <a:rPr lang="ru-RU" sz="4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К</a:t>
            </a:r>
            <a:r>
              <a:rPr lang="kk-KZ" sz="4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үнделікті балаға</a:t>
            </a:r>
          </a:p>
          <a:p>
            <a:pPr algn="ctr">
              <a:lnSpc>
                <a:spcPct val="107000"/>
              </a:lnSpc>
              <a:spcAft>
                <a:spcPts val="1125"/>
              </a:spcAft>
            </a:pPr>
            <a:r>
              <a:rPr lang="kk-KZ" sz="4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айтылатын  жылы </a:t>
            </a:r>
          </a:p>
          <a:p>
            <a:pPr algn="ctr">
              <a:lnSpc>
                <a:spcPct val="107000"/>
              </a:lnSpc>
              <a:spcAft>
                <a:spcPts val="1125"/>
              </a:spcAft>
            </a:pPr>
            <a:r>
              <a:rPr lang="kk-KZ" sz="4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сөздер</a:t>
            </a:r>
            <a:endParaRPr lang="ru-RU"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5739105" y="5589717"/>
            <a:ext cx="2818207" cy="826124"/>
          </a:xfrm>
          <a:prstGeom prst="rect">
            <a:avLst/>
          </a:prstGeom>
        </p:spPr>
        <p:txBody>
          <a:bodyPr wrap="none">
            <a:spAutoFit/>
          </a:bodyPr>
          <a:lstStyle/>
          <a:p>
            <a:pPr algn="ctr">
              <a:lnSpc>
                <a:spcPct val="107000"/>
              </a:lnSpc>
              <a:spcAft>
                <a:spcPts val="1125"/>
              </a:spcAft>
            </a:pPr>
            <a:r>
              <a:rPr lang="ru-RU"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Тәрбиеші</a:t>
            </a:r>
            <a:r>
              <a:rPr lang="ru-RU"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Орысбаева</a:t>
            </a:r>
            <a:r>
              <a:rPr lang="ru-RU"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А.Қ.</a:t>
            </a:r>
          </a:p>
          <a:p>
            <a:pPr algn="ctr">
              <a:lnSpc>
                <a:spcPct val="107000"/>
              </a:lnSpc>
              <a:spcAft>
                <a:spcPts val="1125"/>
              </a:spcAft>
            </a:pPr>
            <a:r>
              <a:rPr lang="kk-KZ"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Ақпан 2025 жыл</a:t>
            </a:r>
            <a:endParaRPr lang="ru-RU" sz="1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8724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04934" y="1949506"/>
            <a:ext cx="4351421" cy="3693319"/>
          </a:xfrm>
          <a:prstGeom prst="rect">
            <a:avLst/>
          </a:prstGeom>
        </p:spPr>
        <p:txBody>
          <a:bodyPr wrap="square">
            <a:spAutoFit/>
          </a:bodyPr>
          <a:lstStyle/>
          <a:p>
            <a:r>
              <a:rPr lang="ru-RU" dirty="0" err="1"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Кез</a:t>
            </a:r>
            <a:r>
              <a:rPr lang="ru-RU"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келген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бала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үшін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өзін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біреудің</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әсіресе</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ата-анасының</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жақсы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көретінін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сезіну</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маңызды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Мұнымен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қатар</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ата-ана</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тарапынан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берілетін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махаббаттың</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бала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болашағы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үшін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орны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ерекше</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Себебі</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махаббаттың</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не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екенін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сезініп</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біліп</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өскен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бала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ғана</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өзгелерді</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осы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сезімге</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бөлейді</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Яғни</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болашақ</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жары мен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балаларын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бақытты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ете</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алады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Назарын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белгілі</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бір</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салаға</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бұрып</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мықты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маман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болып</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шығады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Мықты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маман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болу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арқылы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адамзаттың</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игілігіне</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жарайтын</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істерді</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қолға</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алады</a:t>
            </a:r>
            <a:r>
              <a:rPr lang="ru-RU"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70C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769600" y="658720"/>
            <a:ext cx="5660780" cy="645113"/>
          </a:xfrm>
          <a:prstGeom prst="rect">
            <a:avLst/>
          </a:prstGeom>
        </p:spPr>
        <p:txBody>
          <a:bodyPr wrap="none">
            <a:spAutoFit/>
          </a:bodyPr>
          <a:lstStyle/>
          <a:p>
            <a:pPr>
              <a:lnSpc>
                <a:spcPct val="107000"/>
              </a:lnSpc>
              <a:spcAft>
                <a:spcPts val="1125"/>
              </a:spcAft>
            </a:pPr>
            <a:r>
              <a:rPr lang="ru-RU" sz="3600" b="1"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«Мен </a:t>
            </a:r>
            <a:r>
              <a:rPr lang="ru-RU" sz="3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сені</a:t>
            </a:r>
            <a:r>
              <a:rPr lang="ru-RU" sz="3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жақсы</a:t>
            </a:r>
            <a:r>
              <a:rPr lang="ru-RU" sz="3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600" b="1" i="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көремін</a:t>
            </a:r>
            <a:r>
              <a:rPr lang="ru-RU" sz="3600" b="1"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26" name="Picture 2" descr="Изображение пина-истори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2232" y="1443790"/>
            <a:ext cx="4150176" cy="43389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4031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6397" y="1800286"/>
            <a:ext cx="4580509" cy="3693319"/>
          </a:xfrm>
          <a:prstGeom prst="rect">
            <a:avLst/>
          </a:prstGeom>
        </p:spPr>
        <p:txBody>
          <a:bodyPr wrap="square">
            <a:spAutoFit/>
          </a:bodyPr>
          <a:lstStyle/>
          <a:p>
            <a:endParaRPr lang="ru-RU" b="1" i="0" dirty="0" smtClean="0">
              <a:solidFill>
                <a:srgbClr val="0070C0"/>
              </a:solidFill>
              <a:effectLst/>
              <a:latin typeface="Times New Roman" panose="02020603050405020304" pitchFamily="18" charset="0"/>
              <a:cs typeface="Times New Roman" panose="02020603050405020304" pitchFamily="18" charset="0"/>
            </a:endParaRPr>
          </a:p>
          <a:p>
            <a:r>
              <a:rPr lang="ru-RU" b="0" i="0" dirty="0" smtClean="0">
                <a:solidFill>
                  <a:srgbClr val="0070C0"/>
                </a:solidFill>
                <a:effectLst/>
                <a:latin typeface="Times New Roman" panose="02020603050405020304" pitchFamily="18" charset="0"/>
                <a:cs typeface="Times New Roman" panose="02020603050405020304" pitchFamily="18" charset="0"/>
              </a:rPr>
              <a:t>Бала </a:t>
            </a:r>
            <a:r>
              <a:rPr lang="ru-RU" b="0" i="0" dirty="0" err="1" smtClean="0">
                <a:solidFill>
                  <a:srgbClr val="0070C0"/>
                </a:solidFill>
                <a:effectLst/>
                <a:latin typeface="Times New Roman" panose="02020603050405020304" pitchFamily="18" charset="0"/>
                <a:cs typeface="Times New Roman" panose="02020603050405020304" pitchFamily="18" charset="0"/>
              </a:rPr>
              <a:t>үшін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бұл</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сөзді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естігеннен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артық</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бақыт</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жоқ</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шығар</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Себебі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ата-анасы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ұрысып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қалса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ажырасып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кетіп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жатса</a:t>
            </a:r>
            <a:r>
              <a:rPr lang="ru-RU" b="0" i="0" dirty="0" smtClean="0">
                <a:solidFill>
                  <a:srgbClr val="0070C0"/>
                </a:solidFill>
                <a:effectLst/>
                <a:latin typeface="Times New Roman" panose="02020603050405020304" pitchFamily="18" charset="0"/>
                <a:cs typeface="Times New Roman" panose="02020603050405020304" pitchFamily="18" charset="0"/>
              </a:rPr>
              <a:t>, бала </a:t>
            </a:r>
            <a:r>
              <a:rPr lang="ru-RU" b="0" i="0" dirty="0" err="1" smtClean="0">
                <a:solidFill>
                  <a:srgbClr val="0070C0"/>
                </a:solidFill>
                <a:effectLst/>
                <a:latin typeface="Times New Roman" panose="02020603050405020304" pitchFamily="18" charset="0"/>
                <a:cs typeface="Times New Roman" panose="02020603050405020304" pitchFamily="18" charset="0"/>
              </a:rPr>
              <a:t>бірінші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кезекте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бұл</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жағдайға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өзін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кінәлайды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Тіпті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өзінің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мүлдем</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қатысы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жоқ</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болса</a:t>
            </a:r>
            <a:r>
              <a:rPr lang="ru-RU" b="0" i="0" dirty="0" smtClean="0">
                <a:solidFill>
                  <a:srgbClr val="0070C0"/>
                </a:solidFill>
                <a:effectLst/>
                <a:latin typeface="Times New Roman" panose="02020603050405020304" pitchFamily="18" charset="0"/>
                <a:cs typeface="Times New Roman" panose="02020603050405020304" pitchFamily="18" charset="0"/>
              </a:rPr>
              <a:t> да. Ал </a:t>
            </a:r>
            <a:r>
              <a:rPr lang="ru-RU" b="0" i="0" dirty="0" err="1" smtClean="0">
                <a:solidFill>
                  <a:srgbClr val="0070C0"/>
                </a:solidFill>
                <a:effectLst/>
                <a:latin typeface="Times New Roman" panose="02020603050405020304" pitchFamily="18" charset="0"/>
                <a:cs typeface="Times New Roman" panose="02020603050405020304" pitchFamily="18" charset="0"/>
              </a:rPr>
              <a:t>кінәні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сезінген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адам</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үшін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жазаның</a:t>
            </a:r>
            <a:r>
              <a:rPr lang="ru-RU" b="0" i="0" dirty="0" smtClean="0">
                <a:solidFill>
                  <a:srgbClr val="0070C0"/>
                </a:solidFill>
                <a:effectLst/>
                <a:latin typeface="Times New Roman" panose="02020603050405020304" pitchFamily="18" charset="0"/>
                <a:cs typeface="Times New Roman" panose="02020603050405020304" pitchFamily="18" charset="0"/>
              </a:rPr>
              <a:t> да </a:t>
            </a:r>
            <a:r>
              <a:rPr lang="ru-RU" b="0" i="0" dirty="0" err="1" smtClean="0">
                <a:solidFill>
                  <a:srgbClr val="0070C0"/>
                </a:solidFill>
                <a:effectLst/>
                <a:latin typeface="Times New Roman" panose="02020603050405020304" pitchFamily="18" charset="0"/>
                <a:cs typeface="Times New Roman" panose="02020603050405020304" pitchFamily="18" charset="0"/>
              </a:rPr>
              <a:t>барын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ұмытпауымыз</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керек</a:t>
            </a:r>
            <a:r>
              <a:rPr lang="ru-RU" b="0" i="0" dirty="0" smtClean="0">
                <a:solidFill>
                  <a:srgbClr val="0070C0"/>
                </a:solidFill>
                <a:effectLst/>
                <a:latin typeface="Times New Roman" panose="02020603050405020304" pitchFamily="18" charset="0"/>
                <a:cs typeface="Times New Roman" panose="02020603050405020304" pitchFamily="18" charset="0"/>
              </a:rPr>
              <a:t>. Бала </a:t>
            </a:r>
            <a:r>
              <a:rPr lang="ru-RU" b="0" i="0" dirty="0" err="1" smtClean="0">
                <a:solidFill>
                  <a:srgbClr val="0070C0"/>
                </a:solidFill>
                <a:effectLst/>
                <a:latin typeface="Times New Roman" panose="02020603050405020304" pitchFamily="18" charset="0"/>
                <a:cs typeface="Times New Roman" panose="02020603050405020304" pitchFamily="18" charset="0"/>
              </a:rPr>
              <a:t>өзін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әртүрлі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жолмен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жазалауы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мүмкін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Әрине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мұның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барлығы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бейсаналы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деңгейде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жүзеге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асады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Осындай</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жағдайлардың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алдын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алғыңыз</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келсе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жоғарыдағы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сөздерді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балаңызға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жиі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айтып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отырыңыз</a:t>
            </a:r>
            <a:r>
              <a:rPr lang="ru-RU" b="0" i="0" dirty="0" smtClean="0">
                <a:solidFill>
                  <a:srgbClr val="0070C0"/>
                </a:solidFill>
                <a:effectLst/>
                <a:latin typeface="Times New Roman" panose="02020603050405020304" pitchFamily="18" charset="0"/>
                <a:cs typeface="Times New Roman" panose="02020603050405020304" pitchFamily="18" charset="0"/>
              </a:rPr>
              <a:t>.</a:t>
            </a:r>
            <a:endParaRPr lang="ru-RU" b="0" i="0" dirty="0">
              <a:solidFill>
                <a:srgbClr val="0070C0"/>
              </a:solidFill>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696723" y="833802"/>
            <a:ext cx="6131807" cy="584775"/>
          </a:xfrm>
          <a:prstGeom prst="rect">
            <a:avLst/>
          </a:prstGeom>
        </p:spPr>
        <p:txBody>
          <a:bodyPr wrap="none">
            <a:spAutoFit/>
          </a:bodyPr>
          <a:lstStyle/>
          <a:p>
            <a:r>
              <a:rPr lang="ru-RU" sz="3200" b="1" i="0" dirty="0" smtClean="0">
                <a:solidFill>
                  <a:srgbClr val="FF0000"/>
                </a:solidFill>
                <a:effectLst/>
                <a:latin typeface="Times New Roman" panose="02020603050405020304" pitchFamily="18" charset="0"/>
                <a:cs typeface="Times New Roman" panose="02020603050405020304" pitchFamily="18" charset="0"/>
              </a:rPr>
              <a:t>«</a:t>
            </a:r>
            <a:r>
              <a:rPr lang="ru-RU" sz="3200" b="1" i="0" dirty="0" err="1" smtClean="0">
                <a:solidFill>
                  <a:srgbClr val="FF0000"/>
                </a:solidFill>
                <a:effectLst/>
                <a:latin typeface="Times New Roman" panose="02020603050405020304" pitchFamily="18" charset="0"/>
                <a:cs typeface="Times New Roman" panose="02020603050405020304" pitchFamily="18" charset="0"/>
              </a:rPr>
              <a:t>Барың</a:t>
            </a:r>
            <a:r>
              <a:rPr lang="ru-RU" sz="3200" b="1" i="0" dirty="0" smtClean="0">
                <a:solidFill>
                  <a:srgbClr val="FF0000"/>
                </a:solidFill>
                <a:effectLst/>
                <a:latin typeface="Times New Roman" panose="02020603050405020304" pitchFamily="18" charset="0"/>
                <a:cs typeface="Times New Roman" panose="02020603050405020304" pitchFamily="18" charset="0"/>
              </a:rPr>
              <a:t>    </a:t>
            </a:r>
            <a:r>
              <a:rPr lang="ru-RU" sz="3200" b="1" i="0" dirty="0" err="1" smtClean="0">
                <a:solidFill>
                  <a:srgbClr val="FF0000"/>
                </a:solidFill>
                <a:effectLst/>
                <a:latin typeface="Times New Roman" panose="02020603050405020304" pitchFamily="18" charset="0"/>
                <a:cs typeface="Times New Roman" panose="02020603050405020304" pitchFamily="18" charset="0"/>
              </a:rPr>
              <a:t>үшін</a:t>
            </a:r>
            <a:r>
              <a:rPr lang="ru-RU" sz="3200" b="1" i="0" dirty="0" smtClean="0">
                <a:solidFill>
                  <a:srgbClr val="FF0000"/>
                </a:solidFill>
                <a:effectLst/>
                <a:latin typeface="Times New Roman" panose="02020603050405020304" pitchFamily="18" charset="0"/>
                <a:cs typeface="Times New Roman" panose="02020603050405020304" pitchFamily="18" charset="0"/>
              </a:rPr>
              <a:t>    </a:t>
            </a:r>
            <a:r>
              <a:rPr lang="ru-RU" sz="3200" b="1" i="0" dirty="0" err="1" smtClean="0">
                <a:solidFill>
                  <a:srgbClr val="FF0000"/>
                </a:solidFill>
                <a:effectLst/>
                <a:latin typeface="Times New Roman" panose="02020603050405020304" pitchFamily="18" charset="0"/>
                <a:cs typeface="Times New Roman" panose="02020603050405020304" pitchFamily="18" charset="0"/>
              </a:rPr>
              <a:t>бақыттымын</a:t>
            </a:r>
            <a:r>
              <a:rPr lang="ru-RU" sz="3200" b="1" i="0" dirty="0" smtClean="0">
                <a:solidFill>
                  <a:srgbClr val="FF0000"/>
                </a:solidFill>
                <a:effectLst/>
                <a:latin typeface="Times New Roman" panose="02020603050405020304" pitchFamily="18" charset="0"/>
                <a:cs typeface="Times New Roman" panose="02020603050405020304" pitchFamily="18" charset="0"/>
              </a:rPr>
              <a:t>»</a:t>
            </a:r>
            <a:endParaRPr lang="ru-RU" sz="3200" b="1" i="0" dirty="0" smtClean="0">
              <a:solidFill>
                <a:srgbClr val="FF0000"/>
              </a:solidFill>
              <a:effectLst/>
              <a:latin typeface="Times New Roman" panose="02020603050405020304" pitchFamily="18" charset="0"/>
              <a:cs typeface="Times New Roman" panose="02020603050405020304" pitchFamily="18" charset="0"/>
            </a:endParaRPr>
          </a:p>
        </p:txBody>
      </p:sp>
      <p:pic>
        <p:nvPicPr>
          <p:cNvPr id="2050" name="Picture 2" descr="Изображение пина-истори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3405" y="1939251"/>
            <a:ext cx="3831352" cy="3831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1619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7000" y="1685646"/>
            <a:ext cx="5380262" cy="4278094"/>
          </a:xfrm>
          <a:prstGeom prst="rect">
            <a:avLst/>
          </a:prstGeom>
        </p:spPr>
        <p:txBody>
          <a:bodyPr wrap="square">
            <a:spAutoFit/>
          </a:bodyPr>
          <a:lstStyle/>
          <a:p>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Қоғамда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көп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ата-ана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баламды</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өзгелермен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салыстыратын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болсам</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бәйгеден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оза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шауып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келеді</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деп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қате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ойлайды</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Керісінше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перзентіңізді</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өзге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балалармен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мүлдем</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салыстырмауға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кеңес</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беретін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едім</a:t>
            </a:r>
            <a:r>
              <a:rPr lang="ru-RU" sz="1600" b="0" i="0" dirty="0" smtClean="0">
                <a:solidFill>
                  <a:srgbClr val="0070C0"/>
                </a:solidFill>
                <a:effectLst/>
                <a:latin typeface="Times New Roman" panose="02020603050405020304" pitchFamily="18" charset="0"/>
                <a:cs typeface="Times New Roman" panose="02020603050405020304" pitchFamily="18" charset="0"/>
              </a:rPr>
              <a:t>. Осы </a:t>
            </a:r>
            <a:r>
              <a:rPr lang="ru-RU" sz="1600" b="0" i="0" dirty="0" err="1" smtClean="0">
                <a:solidFill>
                  <a:srgbClr val="0070C0"/>
                </a:solidFill>
                <a:effectLst/>
                <a:latin typeface="Times New Roman" panose="02020603050405020304" pitchFamily="18" charset="0"/>
                <a:cs typeface="Times New Roman" panose="02020603050405020304" pitchFamily="18" charset="0"/>
              </a:rPr>
              <a:t>қате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түсінік</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салдарынан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кейін</a:t>
            </a:r>
            <a:r>
              <a:rPr lang="ru-RU" sz="1600" b="0" i="0" dirty="0" smtClean="0">
                <a:solidFill>
                  <a:srgbClr val="0070C0"/>
                </a:solidFill>
                <a:effectLst/>
                <a:latin typeface="Times New Roman" panose="02020603050405020304" pitchFamily="18" charset="0"/>
                <a:cs typeface="Times New Roman" panose="02020603050405020304" pitchFamily="18" charset="0"/>
              </a:rPr>
              <a:t> бала </a:t>
            </a:r>
            <a:r>
              <a:rPr lang="ru-RU" sz="1600" b="0" i="0" dirty="0" err="1" smtClean="0">
                <a:solidFill>
                  <a:srgbClr val="0070C0"/>
                </a:solidFill>
                <a:effectLst/>
                <a:latin typeface="Times New Roman" panose="02020603050405020304" pitchFamily="18" charset="0"/>
                <a:cs typeface="Times New Roman" panose="02020603050405020304" pitchFamily="18" charset="0"/>
              </a:rPr>
              <a:t>бүкіл</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өмірін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өзгелерден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асып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түсуге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арнап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өтеді</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Ол</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үшін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әр</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сәттен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ләззат</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алу</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және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шынайы</a:t>
            </a:r>
            <a:r>
              <a:rPr lang="ru-RU" sz="1600" b="0" i="0" dirty="0" smtClean="0">
                <a:solidFill>
                  <a:srgbClr val="0070C0"/>
                </a:solidFill>
                <a:effectLst/>
                <a:latin typeface="Times New Roman" panose="02020603050405020304" pitchFamily="18" charset="0"/>
                <a:cs typeface="Times New Roman" panose="02020603050405020304" pitchFamily="18" charset="0"/>
              </a:rPr>
              <a:t> сапа </a:t>
            </a:r>
            <a:r>
              <a:rPr lang="ru-RU" sz="1600" b="0" i="0" dirty="0" err="1" smtClean="0">
                <a:solidFill>
                  <a:srgbClr val="0070C0"/>
                </a:solidFill>
                <a:effectLst/>
                <a:latin typeface="Times New Roman" panose="02020603050405020304" pitchFamily="18" charset="0"/>
                <a:cs typeface="Times New Roman" panose="02020603050405020304" pitchFamily="18" charset="0"/>
              </a:rPr>
              <a:t>үшін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жұмыс</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істеу</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сынды</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түсініктер</a:t>
            </a:r>
            <a:r>
              <a:rPr lang="ru-RU" sz="1600" b="0" i="0" dirty="0" smtClean="0">
                <a:solidFill>
                  <a:srgbClr val="0070C0"/>
                </a:solidFill>
                <a:effectLst/>
                <a:latin typeface="Times New Roman" panose="02020603050405020304" pitchFamily="18" charset="0"/>
                <a:cs typeface="Times New Roman" panose="02020603050405020304" pitchFamily="18" charset="0"/>
              </a:rPr>
              <a:t> жат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болып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қалады</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Балаңыз</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балабақшада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сахнаға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шығып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өнер</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көрсеткен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болса</a:t>
            </a:r>
            <a:r>
              <a:rPr lang="ru-RU" sz="1600" b="0" i="0" dirty="0" smtClean="0">
                <a:solidFill>
                  <a:srgbClr val="0070C0"/>
                </a:solidFill>
                <a:effectLst/>
                <a:latin typeface="Times New Roman" panose="02020603050405020304" pitchFamily="18" charset="0"/>
                <a:cs typeface="Times New Roman" panose="02020603050405020304" pitchFamily="18" charset="0"/>
              </a:rPr>
              <a:t> да, </a:t>
            </a:r>
            <a:r>
              <a:rPr lang="ru-RU" sz="1600" b="0" i="0" dirty="0" err="1" smtClean="0">
                <a:solidFill>
                  <a:srgbClr val="0070C0"/>
                </a:solidFill>
                <a:effectLst/>
                <a:latin typeface="Times New Roman" panose="02020603050405020304" pitchFamily="18" charset="0"/>
                <a:cs typeface="Times New Roman" panose="02020603050405020304" pitchFamily="18" charset="0"/>
              </a:rPr>
              <a:t>бәтеңкесінің</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бауын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байлап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әліппеден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жаңа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әріп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үйреніп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келген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болса</a:t>
            </a:r>
            <a:r>
              <a:rPr lang="ru-RU" sz="1600" b="0" i="0" dirty="0" smtClean="0">
                <a:solidFill>
                  <a:srgbClr val="0070C0"/>
                </a:solidFill>
                <a:effectLst/>
                <a:latin typeface="Times New Roman" panose="02020603050405020304" pitchFamily="18" charset="0"/>
                <a:cs typeface="Times New Roman" panose="02020603050405020304" pitchFamily="18" charset="0"/>
              </a:rPr>
              <a:t> да, </a:t>
            </a:r>
            <a:r>
              <a:rPr lang="ru-RU" sz="1600" b="0" i="0" dirty="0" err="1" smtClean="0">
                <a:solidFill>
                  <a:srgbClr val="0070C0"/>
                </a:solidFill>
                <a:effectLst/>
                <a:latin typeface="Times New Roman" panose="02020603050405020304" pitchFamily="18" charset="0"/>
                <a:cs typeface="Times New Roman" panose="02020603050405020304" pitchFamily="18" charset="0"/>
              </a:rPr>
              <a:t>мақтай</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түсіңіз</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Себебі</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бұлардың</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барлығы</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ересек</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адам</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үшін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болмашы</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дүниелер</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болғанымен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кішкене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балапандар</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үшін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үлкен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жетістік</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Мұнымен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қатар</a:t>
            </a:r>
            <a:r>
              <a:rPr lang="ru-RU" sz="1600" b="0" i="0" dirty="0" smtClean="0">
                <a:solidFill>
                  <a:srgbClr val="0070C0"/>
                </a:solidFill>
                <a:effectLst/>
                <a:latin typeface="Times New Roman" panose="02020603050405020304" pitchFamily="18" charset="0"/>
                <a:cs typeface="Times New Roman" panose="02020603050405020304" pitchFamily="18" charset="0"/>
              </a:rPr>
              <a:t>, бала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белгілі</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бір</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жетістікке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жеткен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кезде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ғана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назар</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аударудың</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салдары</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жаман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болмақ</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Осылай</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жасайтын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болсаңыз</a:t>
            </a:r>
            <a:r>
              <a:rPr lang="ru-RU" sz="1600" b="0" i="0" dirty="0" smtClean="0">
                <a:solidFill>
                  <a:srgbClr val="0070C0"/>
                </a:solidFill>
                <a:effectLst/>
                <a:latin typeface="Times New Roman" panose="02020603050405020304" pitchFamily="18" charset="0"/>
                <a:cs typeface="Times New Roman" panose="02020603050405020304" pitchFamily="18" charset="0"/>
              </a:rPr>
              <a:t>, бала </a:t>
            </a:r>
            <a:r>
              <a:rPr lang="ru-RU" sz="1600" b="0" i="0" dirty="0" err="1" smtClean="0">
                <a:solidFill>
                  <a:srgbClr val="0070C0"/>
                </a:solidFill>
                <a:effectLst/>
                <a:latin typeface="Times New Roman" panose="02020603050405020304" pitchFamily="18" charset="0"/>
                <a:cs typeface="Times New Roman" panose="02020603050405020304" pitchFamily="18" charset="0"/>
              </a:rPr>
              <a:t>кез</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келген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нәрсені</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сізге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ұнау</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үшін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жасайды</a:t>
            </a:r>
            <a:r>
              <a:rPr lang="ru-RU" sz="1600" b="0" i="0" dirty="0" smtClean="0">
                <a:solidFill>
                  <a:srgbClr val="0070C0"/>
                </a:solidFill>
                <a:effectLst/>
                <a:latin typeface="Times New Roman" panose="02020603050405020304" pitchFamily="18" charset="0"/>
                <a:cs typeface="Times New Roman" panose="02020603050405020304" pitchFamily="18" charset="0"/>
              </a:rPr>
              <a:t>. Ал </a:t>
            </a:r>
            <a:r>
              <a:rPr lang="ru-RU" sz="1600" b="0" i="0" dirty="0" err="1" smtClean="0">
                <a:solidFill>
                  <a:srgbClr val="0070C0"/>
                </a:solidFill>
                <a:effectLst/>
                <a:latin typeface="Times New Roman" panose="02020603050405020304" pitchFamily="18" charset="0"/>
                <a:cs typeface="Times New Roman" panose="02020603050405020304" pitchFamily="18" charset="0"/>
              </a:rPr>
              <a:t>біреуге</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ұнауды</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бірінші</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орынға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қойып</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өсетін</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баланың</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өзіндік</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мені</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қалыптаса</a:t>
            </a:r>
            <a:r>
              <a:rPr lang="ru-RU" sz="1600" b="0" i="0" dirty="0" smtClean="0">
                <a:solidFill>
                  <a:srgbClr val="0070C0"/>
                </a:solidFill>
                <a:effectLst/>
                <a:latin typeface="Times New Roman" panose="02020603050405020304" pitchFamily="18" charset="0"/>
                <a:cs typeface="Times New Roman" panose="02020603050405020304" pitchFamily="18" charset="0"/>
              </a:rPr>
              <a:t> </a:t>
            </a:r>
            <a:r>
              <a:rPr lang="ru-RU" sz="1600" b="0" i="0" dirty="0" err="1" smtClean="0">
                <a:solidFill>
                  <a:srgbClr val="0070C0"/>
                </a:solidFill>
                <a:effectLst/>
                <a:latin typeface="Times New Roman" panose="02020603050405020304" pitchFamily="18" charset="0"/>
                <a:cs typeface="Times New Roman" panose="02020603050405020304" pitchFamily="18" charset="0"/>
              </a:rPr>
              <a:t>қоймайды</a:t>
            </a:r>
            <a:r>
              <a:rPr lang="ru-RU" sz="1600" b="0" i="0" dirty="0" smtClean="0">
                <a:solidFill>
                  <a:srgbClr val="0070C0"/>
                </a:solidFill>
                <a:effectLst/>
                <a:latin typeface="Times New Roman" panose="02020603050405020304" pitchFamily="18" charset="0"/>
                <a:cs typeface="Times New Roman" panose="02020603050405020304" pitchFamily="18" charset="0"/>
              </a:rPr>
              <a:t>.</a:t>
            </a:r>
            <a:endParaRPr lang="ru-RU" sz="1600" b="0" i="0" dirty="0">
              <a:solidFill>
                <a:srgbClr val="0070C0"/>
              </a:solidFill>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805086" y="692718"/>
            <a:ext cx="5239319" cy="523220"/>
          </a:xfrm>
          <a:prstGeom prst="rect">
            <a:avLst/>
          </a:prstGeom>
        </p:spPr>
        <p:txBody>
          <a:bodyPr wrap="none">
            <a:spAutoFit/>
          </a:bodyPr>
          <a:lstStyle/>
          <a:p>
            <a:r>
              <a:rPr lang="ru-RU" sz="2800" b="1" i="0" dirty="0" smtClean="0">
                <a:solidFill>
                  <a:srgbClr val="FF0000"/>
                </a:solidFill>
                <a:effectLst/>
                <a:latin typeface="Times New Roman" panose="02020603050405020304" pitchFamily="18" charset="0"/>
                <a:cs typeface="Times New Roman" panose="02020603050405020304" pitchFamily="18" charset="0"/>
              </a:rPr>
              <a:t>«Мен   </a:t>
            </a:r>
            <a:r>
              <a:rPr lang="ru-RU" sz="2800" b="1" i="0" dirty="0" err="1" smtClean="0">
                <a:solidFill>
                  <a:srgbClr val="FF0000"/>
                </a:solidFill>
                <a:effectLst/>
                <a:latin typeface="Times New Roman" panose="02020603050405020304" pitchFamily="18" charset="0"/>
                <a:cs typeface="Times New Roman" panose="02020603050405020304" pitchFamily="18" charset="0"/>
              </a:rPr>
              <a:t>өзіңмен</a:t>
            </a:r>
            <a:r>
              <a:rPr lang="ru-RU" sz="2800" b="1" i="0" dirty="0" smtClean="0">
                <a:solidFill>
                  <a:srgbClr val="FF0000"/>
                </a:solidFill>
                <a:effectLst/>
                <a:latin typeface="Times New Roman" panose="02020603050405020304" pitchFamily="18" charset="0"/>
                <a:cs typeface="Times New Roman" panose="02020603050405020304" pitchFamily="18" charset="0"/>
              </a:rPr>
              <a:t>    </a:t>
            </a:r>
            <a:r>
              <a:rPr lang="ru-RU" sz="2800" b="1" i="0" dirty="0" err="1" smtClean="0">
                <a:solidFill>
                  <a:srgbClr val="FF0000"/>
                </a:solidFill>
                <a:effectLst/>
                <a:latin typeface="Times New Roman" panose="02020603050405020304" pitchFamily="18" charset="0"/>
                <a:cs typeface="Times New Roman" panose="02020603050405020304" pitchFamily="18" charset="0"/>
              </a:rPr>
              <a:t>мақтанамын</a:t>
            </a:r>
            <a:r>
              <a:rPr lang="ru-RU" sz="2800" b="1" i="0" dirty="0" smtClean="0">
                <a:solidFill>
                  <a:srgbClr val="FF0000"/>
                </a:solidFill>
                <a:effectLst/>
                <a:latin typeface="Times New Roman" panose="02020603050405020304" pitchFamily="18" charset="0"/>
                <a:cs typeface="Times New Roman" panose="02020603050405020304" pitchFamily="18" charset="0"/>
              </a:rPr>
              <a:t>»</a:t>
            </a:r>
            <a:endParaRPr lang="ru-RU" sz="2800" b="1" i="0" dirty="0" smtClean="0">
              <a:solidFill>
                <a:srgbClr val="FF0000"/>
              </a:solidFill>
              <a:effectLst/>
              <a:latin typeface="Times New Roman" panose="02020603050405020304" pitchFamily="18" charset="0"/>
              <a:cs typeface="Times New Roman" panose="02020603050405020304" pitchFamily="18" charset="0"/>
            </a:endParaRPr>
          </a:p>
        </p:txBody>
      </p:sp>
      <p:pic>
        <p:nvPicPr>
          <p:cNvPr id="3074" name="Picture 2" descr="Изображение пина-истори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7262" y="2001795"/>
            <a:ext cx="3805881" cy="3805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7318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4720" y="1988107"/>
            <a:ext cx="4953000" cy="3693319"/>
          </a:xfrm>
          <a:prstGeom prst="rect">
            <a:avLst/>
          </a:prstGeom>
        </p:spPr>
        <p:txBody>
          <a:bodyPr>
            <a:spAutoFit/>
          </a:bodyPr>
          <a:lstStyle/>
          <a:p>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Балалардың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қиындықтары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ересек</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адамдар</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үшін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болмашы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дүние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болып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көрінгенімен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бұл</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келеңсіздіктердің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оларға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қатты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әсер</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ететінін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ұмытпайық</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Міне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осындай</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сәтте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балаңыздың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жанынан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табылып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құшағыңызға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басып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Кез</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келген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сәтте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өзіңмен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бірге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боламын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деп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айту</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маңызды</a:t>
            </a:r>
            <a:r>
              <a:rPr lang="ru-RU" b="0" i="0" dirty="0" smtClean="0">
                <a:solidFill>
                  <a:srgbClr val="0070C0"/>
                </a:solidFill>
                <a:effectLst/>
                <a:latin typeface="Times New Roman" panose="02020603050405020304" pitchFamily="18" charset="0"/>
                <a:cs typeface="Times New Roman" panose="02020603050405020304" pitchFamily="18" charset="0"/>
              </a:rPr>
              <a:t>. Сонда </a:t>
            </a:r>
            <a:r>
              <a:rPr lang="ru-RU" b="0" i="0" dirty="0" err="1" smtClean="0">
                <a:solidFill>
                  <a:srgbClr val="0070C0"/>
                </a:solidFill>
                <a:effectLst/>
                <a:latin typeface="Times New Roman" panose="02020603050405020304" pitchFamily="18" charset="0"/>
                <a:cs typeface="Times New Roman" panose="02020603050405020304" pitchFamily="18" charset="0"/>
              </a:rPr>
              <a:t>ғана</a:t>
            </a:r>
            <a:r>
              <a:rPr lang="ru-RU" b="0" i="0" dirty="0" smtClean="0">
                <a:solidFill>
                  <a:srgbClr val="0070C0"/>
                </a:solidFill>
                <a:effectLst/>
                <a:latin typeface="Times New Roman" panose="02020603050405020304" pitchFamily="18" charset="0"/>
                <a:cs typeface="Times New Roman" panose="02020603050405020304" pitchFamily="18" charset="0"/>
              </a:rPr>
              <a:t> бала </a:t>
            </a:r>
            <a:r>
              <a:rPr lang="ru-RU" b="0" i="0" dirty="0" err="1" smtClean="0">
                <a:solidFill>
                  <a:srgbClr val="0070C0"/>
                </a:solidFill>
                <a:effectLst/>
                <a:latin typeface="Times New Roman" panose="02020603050405020304" pitchFamily="18" charset="0"/>
                <a:cs typeface="Times New Roman" panose="02020603050405020304" pitchFamily="18" charset="0"/>
              </a:rPr>
              <a:t>ересек</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өмірде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жаңа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мүмкіндіктерді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пайдалануға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қорықпайтын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болады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Әрине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кейбір</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келеңсіз</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жағдайларда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балалардың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өздері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кінәлі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болып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шығады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Мұндайда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балаңызды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кінәлауға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асықпаңыз</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Керісінше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оның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жақтасы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болып</a:t>
            </a:r>
            <a:r>
              <a:rPr lang="ru-RU" b="0" i="0" dirty="0" smtClean="0">
                <a:solidFill>
                  <a:srgbClr val="0070C0"/>
                </a:solidFill>
                <a:effectLst/>
                <a:latin typeface="Times New Roman" panose="02020603050405020304" pitchFamily="18" charset="0"/>
                <a:cs typeface="Times New Roman" panose="02020603050405020304" pitchFamily="18" charset="0"/>
              </a:rPr>
              <a:t>, осы </a:t>
            </a:r>
            <a:r>
              <a:rPr lang="ru-RU" b="0" i="0" dirty="0" err="1" smtClean="0">
                <a:solidFill>
                  <a:srgbClr val="0070C0"/>
                </a:solidFill>
                <a:effectLst/>
                <a:latin typeface="Times New Roman" panose="02020603050405020304" pitchFamily="18" charset="0"/>
                <a:cs typeface="Times New Roman" panose="02020603050405020304" pitchFamily="18" charset="0"/>
              </a:rPr>
              <a:t>кінәсін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өзінің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түсінуіне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мүмкіндік</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беріңіз</a:t>
            </a:r>
            <a:r>
              <a:rPr lang="ru-RU" b="0" i="0" dirty="0" smtClean="0">
                <a:solidFill>
                  <a:srgbClr val="0070C0"/>
                </a:solidFill>
                <a:effectLst/>
                <a:latin typeface="Times New Roman" panose="02020603050405020304" pitchFamily="18" charset="0"/>
                <a:cs typeface="Times New Roman" panose="02020603050405020304" pitchFamily="18" charset="0"/>
              </a:rPr>
              <a:t>.</a:t>
            </a:r>
            <a:endParaRPr lang="ru-RU" b="0" i="0" dirty="0">
              <a:solidFill>
                <a:srgbClr val="0070C0"/>
              </a:solidFill>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888896" y="561799"/>
            <a:ext cx="7877798" cy="646331"/>
          </a:xfrm>
          <a:prstGeom prst="rect">
            <a:avLst/>
          </a:prstGeom>
        </p:spPr>
        <p:txBody>
          <a:bodyPr wrap="none">
            <a:spAutoFit/>
          </a:bodyPr>
          <a:lstStyle/>
          <a:p>
            <a:r>
              <a:rPr lang="ru-RU" sz="3600" b="1" i="0" dirty="0" err="1" smtClean="0">
                <a:solidFill>
                  <a:srgbClr val="FF0000"/>
                </a:solidFill>
                <a:effectLst/>
                <a:latin typeface="Sputnik"/>
              </a:rPr>
              <a:t>Кез</a:t>
            </a:r>
            <a:r>
              <a:rPr lang="ru-RU" sz="3600" b="1" i="0" dirty="0" smtClean="0">
                <a:solidFill>
                  <a:srgbClr val="FF0000"/>
                </a:solidFill>
                <a:effectLst/>
                <a:latin typeface="Sputnik"/>
              </a:rPr>
              <a:t> </a:t>
            </a:r>
            <a:r>
              <a:rPr lang="ru-RU" sz="3600" b="1" i="0" dirty="0" err="1" smtClean="0">
                <a:solidFill>
                  <a:srgbClr val="FF0000"/>
                </a:solidFill>
                <a:effectLst/>
                <a:latin typeface="Sputnik"/>
              </a:rPr>
              <a:t>келген</a:t>
            </a:r>
            <a:r>
              <a:rPr lang="ru-RU" sz="3600" b="1" i="0" dirty="0" smtClean="0">
                <a:solidFill>
                  <a:srgbClr val="FF0000"/>
                </a:solidFill>
                <a:effectLst/>
                <a:latin typeface="Sputnik"/>
              </a:rPr>
              <a:t> </a:t>
            </a:r>
            <a:r>
              <a:rPr lang="ru-RU" sz="3600" b="1" i="0" dirty="0" err="1" smtClean="0">
                <a:solidFill>
                  <a:srgbClr val="FF0000"/>
                </a:solidFill>
                <a:effectLst/>
                <a:latin typeface="Sputnik"/>
              </a:rPr>
              <a:t>сәтте</a:t>
            </a:r>
            <a:r>
              <a:rPr lang="ru-RU" sz="3600" b="1" i="0" dirty="0" smtClean="0">
                <a:solidFill>
                  <a:srgbClr val="FF0000"/>
                </a:solidFill>
                <a:effectLst/>
                <a:latin typeface="Sputnik"/>
              </a:rPr>
              <a:t> </a:t>
            </a:r>
            <a:r>
              <a:rPr lang="ru-RU" sz="3600" b="1" i="0" dirty="0" err="1" smtClean="0">
                <a:solidFill>
                  <a:srgbClr val="FF0000"/>
                </a:solidFill>
                <a:effectLst/>
                <a:latin typeface="Sputnik"/>
              </a:rPr>
              <a:t>өзіңмен</a:t>
            </a:r>
            <a:r>
              <a:rPr lang="ru-RU" sz="3600" b="1" i="0" dirty="0" smtClean="0">
                <a:solidFill>
                  <a:srgbClr val="FF0000"/>
                </a:solidFill>
                <a:effectLst/>
                <a:latin typeface="Sputnik"/>
              </a:rPr>
              <a:t> </a:t>
            </a:r>
            <a:r>
              <a:rPr lang="ru-RU" sz="3600" b="1" i="0" dirty="0" err="1" smtClean="0">
                <a:solidFill>
                  <a:srgbClr val="FF0000"/>
                </a:solidFill>
                <a:effectLst/>
                <a:latin typeface="Sputnik"/>
              </a:rPr>
              <a:t>біргемін</a:t>
            </a:r>
            <a:endParaRPr lang="ru-RU" sz="3600" b="1" i="0" dirty="0" smtClean="0">
              <a:solidFill>
                <a:srgbClr val="FF0000"/>
              </a:solidFill>
              <a:effectLst/>
              <a:latin typeface="Sputnik"/>
            </a:endParaRPr>
          </a:p>
        </p:txBody>
      </p:sp>
      <p:pic>
        <p:nvPicPr>
          <p:cNvPr id="4098" name="Picture 2" descr="https://i.pinimg.com/736x/f0/2f/db/f02fdb86d85531a660faa1aa1c04e6a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7720" y="1721095"/>
            <a:ext cx="4155838" cy="4227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9776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Изображение пина-истории"/>
          <p:cNvPicPr>
            <a:picLocks noChangeAspect="1" noChangeArrowheads="1"/>
          </p:cNvPicPr>
          <p:nvPr/>
        </p:nvPicPr>
        <p:blipFill rotWithShape="1">
          <a:blip r:embed="rId2">
            <a:extLst>
              <a:ext uri="{28A0092B-C50C-407E-A947-70E740481C1C}">
                <a14:useLocalDpi xmlns:a14="http://schemas.microsoft.com/office/drawing/2010/main" val="0"/>
              </a:ext>
            </a:extLst>
          </a:blip>
          <a:srcRect r="24261"/>
          <a:stretch/>
        </p:blipFill>
        <p:spPr bwMode="auto">
          <a:xfrm>
            <a:off x="5294238" y="858782"/>
            <a:ext cx="4061517" cy="536253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219246" y="1897480"/>
            <a:ext cx="4588443" cy="3785652"/>
          </a:xfrm>
          <a:prstGeom prst="rect">
            <a:avLst/>
          </a:prstGeom>
        </p:spPr>
        <p:txBody>
          <a:bodyPr wrap="square">
            <a:spAutoFit/>
          </a:bodyPr>
          <a:lstStyle/>
          <a:p>
            <a:pPr algn="ct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Балаңыз</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ойыншықтарын</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жинап</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үй</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тазалауға</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немесе</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т.б</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нәрселер</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жасауға</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көмектескен</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болса</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бұл</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үшін</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міндетті</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түрде</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алғыс</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айтыңыз</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Бастапқыда</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оның</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бұл</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жұмысты</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қаншалықты</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сапалы</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орындағаны</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маңызды</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емес</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Кемшіліктерін</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кейін</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айтып</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үлгересіз</a:t>
            </a:r>
            <a:r>
              <a:rPr lang="ru-RU" sz="2000" b="0" i="0" dirty="0" smtClean="0">
                <a:solidFill>
                  <a:srgbClr val="0070C0"/>
                </a:solidFill>
                <a:effectLst/>
                <a:latin typeface="Times New Roman" panose="02020603050405020304" pitchFamily="18" charset="0"/>
                <a:cs typeface="Times New Roman" panose="02020603050405020304" pitchFamily="18" charset="0"/>
              </a:rPr>
              <a:t>. Бар </a:t>
            </a:r>
            <a:r>
              <a:rPr lang="ru-RU" sz="2000" b="0" i="0" dirty="0" err="1" smtClean="0">
                <a:solidFill>
                  <a:srgbClr val="0070C0"/>
                </a:solidFill>
                <a:effectLst/>
                <a:latin typeface="Times New Roman" panose="02020603050405020304" pitchFamily="18" charset="0"/>
                <a:cs typeface="Times New Roman" panose="02020603050405020304" pitchFamily="18" charset="0"/>
              </a:rPr>
              <a:t>болғаны</a:t>
            </a:r>
            <a:r>
              <a:rPr lang="ru-RU" sz="2000" b="0" i="0" dirty="0" smtClean="0">
                <a:solidFill>
                  <a:srgbClr val="0070C0"/>
                </a:solidFill>
                <a:effectLst/>
                <a:latin typeface="Times New Roman" panose="02020603050405020304" pitchFamily="18" charset="0"/>
                <a:cs typeface="Times New Roman" panose="02020603050405020304" pitchFamily="18" charset="0"/>
              </a:rPr>
              <a:t> осы </a:t>
            </a:r>
            <a:r>
              <a:rPr lang="ru-RU" sz="2000" b="0" i="0" dirty="0" err="1" smtClean="0">
                <a:solidFill>
                  <a:srgbClr val="0070C0"/>
                </a:solidFill>
                <a:effectLst/>
                <a:latin typeface="Times New Roman" panose="02020603050405020304" pitchFamily="18" charset="0"/>
                <a:cs typeface="Times New Roman" panose="02020603050405020304" pitchFamily="18" charset="0"/>
              </a:rPr>
              <a:t>сөзді</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есту</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арқылы</a:t>
            </a:r>
            <a:r>
              <a:rPr lang="ru-RU" sz="2000" b="0" i="0" dirty="0" smtClean="0">
                <a:solidFill>
                  <a:srgbClr val="0070C0"/>
                </a:solidFill>
                <a:effectLst/>
                <a:latin typeface="Times New Roman" panose="02020603050405020304" pitchFamily="18" charset="0"/>
                <a:cs typeface="Times New Roman" panose="02020603050405020304" pitchFamily="18" charset="0"/>
              </a:rPr>
              <a:t> бала </a:t>
            </a:r>
            <a:r>
              <a:rPr lang="ru-RU" sz="2000" b="0" i="0" dirty="0" err="1" smtClean="0">
                <a:solidFill>
                  <a:srgbClr val="0070C0"/>
                </a:solidFill>
                <a:effectLst/>
                <a:latin typeface="Times New Roman" panose="02020603050405020304" pitchFamily="18" charset="0"/>
                <a:cs typeface="Times New Roman" panose="02020603050405020304" pitchFamily="18" charset="0"/>
              </a:rPr>
              <a:t>сізге</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көмектескісі</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келіп</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тұратын</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болады</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Мұнымен</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қатар</a:t>
            </a:r>
            <a:r>
              <a:rPr lang="ru-RU" sz="2000" b="0" i="0" dirty="0" smtClean="0">
                <a:solidFill>
                  <a:srgbClr val="0070C0"/>
                </a:solidFill>
                <a:effectLst/>
                <a:latin typeface="Times New Roman" panose="02020603050405020304" pitchFamily="18" charset="0"/>
                <a:cs typeface="Times New Roman" panose="02020603050405020304" pitchFamily="18" charset="0"/>
              </a:rPr>
              <a:t>, бала </a:t>
            </a:r>
            <a:r>
              <a:rPr lang="ru-RU" sz="2000" b="0" i="0" dirty="0" err="1" smtClean="0">
                <a:solidFill>
                  <a:srgbClr val="0070C0"/>
                </a:solidFill>
                <a:effectLst/>
                <a:latin typeface="Times New Roman" panose="02020603050405020304" pitchFamily="18" charset="0"/>
                <a:cs typeface="Times New Roman" panose="02020603050405020304" pitchFamily="18" charset="0"/>
              </a:rPr>
              <a:t>қарапайым</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сыпайылық</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ережелеріне</a:t>
            </a:r>
            <a:r>
              <a:rPr lang="ru-RU" sz="2000" b="0" i="0" dirty="0" smtClean="0">
                <a:solidFill>
                  <a:srgbClr val="0070C0"/>
                </a:solidFill>
                <a:effectLst/>
                <a:latin typeface="Times New Roman" panose="02020603050405020304" pitchFamily="18" charset="0"/>
                <a:cs typeface="Times New Roman" panose="02020603050405020304" pitchFamily="18" charset="0"/>
              </a:rPr>
              <a:t> </a:t>
            </a:r>
            <a:r>
              <a:rPr lang="ru-RU" sz="2000" b="0" i="0" dirty="0" err="1" smtClean="0">
                <a:solidFill>
                  <a:srgbClr val="0070C0"/>
                </a:solidFill>
                <a:effectLst/>
                <a:latin typeface="Times New Roman" panose="02020603050405020304" pitchFamily="18" charset="0"/>
                <a:cs typeface="Times New Roman" panose="02020603050405020304" pitchFamily="18" charset="0"/>
              </a:rPr>
              <a:t>үйренеді</a:t>
            </a:r>
            <a:r>
              <a:rPr lang="ru-RU" sz="2000" b="0" i="0" dirty="0" smtClean="0">
                <a:solidFill>
                  <a:srgbClr val="0070C0"/>
                </a:solidFill>
                <a:effectLst/>
                <a:latin typeface="Times New Roman" panose="02020603050405020304" pitchFamily="18" charset="0"/>
                <a:cs typeface="Times New Roman" panose="02020603050405020304" pitchFamily="18" charset="0"/>
              </a:rPr>
              <a:t>.</a:t>
            </a:r>
            <a:endParaRPr lang="ru-RU" sz="2000" b="0" i="0" dirty="0">
              <a:solidFill>
                <a:srgbClr val="0070C0"/>
              </a:solidFill>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908858" y="670245"/>
            <a:ext cx="2742417" cy="707886"/>
          </a:xfrm>
          <a:prstGeom prst="rect">
            <a:avLst/>
          </a:prstGeom>
        </p:spPr>
        <p:txBody>
          <a:bodyPr wrap="none">
            <a:spAutoFit/>
          </a:bodyPr>
          <a:lstStyle/>
          <a:p>
            <a:r>
              <a:rPr lang="ru-RU" sz="4000" b="1" i="0" dirty="0" smtClean="0">
                <a:solidFill>
                  <a:srgbClr val="FF0000"/>
                </a:solidFill>
                <a:effectLst/>
                <a:latin typeface="Sputnik"/>
              </a:rPr>
              <a:t>«Рахмет!»</a:t>
            </a:r>
            <a:endParaRPr lang="ru-RU" sz="4000" b="1" i="0" dirty="0" smtClean="0">
              <a:solidFill>
                <a:srgbClr val="FF0000"/>
              </a:solidFill>
              <a:effectLst/>
              <a:latin typeface="Sputnik"/>
            </a:endParaRPr>
          </a:p>
        </p:txBody>
      </p:sp>
    </p:spTree>
    <p:extLst>
      <p:ext uri="{BB962C8B-B14F-4D97-AF65-F5344CB8AC3E}">
        <p14:creationId xmlns:p14="http://schemas.microsoft.com/office/powerpoint/2010/main" val="2995518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5346" y="1259780"/>
            <a:ext cx="5424020" cy="4524315"/>
          </a:xfrm>
          <a:prstGeom prst="rect">
            <a:avLst/>
          </a:prstGeom>
        </p:spPr>
        <p:txBody>
          <a:bodyPr wrap="square">
            <a:spAutoFit/>
          </a:bodyPr>
          <a:lstStyle/>
          <a:p>
            <a:r>
              <a:rPr lang="ru-RU" b="0" i="0" dirty="0" smtClean="0">
                <a:solidFill>
                  <a:srgbClr val="0070C0"/>
                </a:solidFill>
                <a:effectLst/>
                <a:latin typeface="Times New Roman" panose="02020603050405020304" pitchFamily="18" charset="0"/>
                <a:cs typeface="Times New Roman" panose="02020603050405020304" pitchFamily="18" charset="0"/>
              </a:rPr>
              <a:t>Баланы </a:t>
            </a:r>
            <a:r>
              <a:rPr lang="ru-RU" b="0" i="0" dirty="0" err="1" smtClean="0">
                <a:solidFill>
                  <a:srgbClr val="0070C0"/>
                </a:solidFill>
                <a:effectLst/>
                <a:latin typeface="Times New Roman" panose="02020603050405020304" pitchFamily="18" charset="0"/>
                <a:cs typeface="Times New Roman" panose="02020603050405020304" pitchFamily="18" charset="0"/>
              </a:rPr>
              <a:t>құшақтаудың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маңызы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әлдеқайда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көп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Оның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қаншалықты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пайдалы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екенін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кемінде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екі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себеппен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түсіндіруге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болады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Біріншіден</a:t>
            </a:r>
            <a:r>
              <a:rPr lang="ru-RU" b="0" i="0" dirty="0" smtClean="0">
                <a:solidFill>
                  <a:srgbClr val="0070C0"/>
                </a:solidFill>
                <a:effectLst/>
                <a:latin typeface="Times New Roman" panose="02020603050405020304" pitchFamily="18" charset="0"/>
                <a:cs typeface="Times New Roman" panose="02020603050405020304" pitchFamily="18" charset="0"/>
              </a:rPr>
              <a:t>, бала </a:t>
            </a:r>
            <a:r>
              <a:rPr lang="ru-RU" b="0" i="0" dirty="0" err="1" smtClean="0">
                <a:solidFill>
                  <a:srgbClr val="0070C0"/>
                </a:solidFill>
                <a:effectLst/>
                <a:latin typeface="Times New Roman" panose="02020603050405020304" pitchFamily="18" charset="0"/>
                <a:cs typeface="Times New Roman" panose="02020603050405020304" pitchFamily="18" charset="0"/>
              </a:rPr>
              <a:t>өзін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біреу</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құшақтаған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кезде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әрдайым</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қорғайтын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адамның</a:t>
            </a:r>
            <a:r>
              <a:rPr lang="ru-RU" b="0" i="0" dirty="0" smtClean="0">
                <a:solidFill>
                  <a:srgbClr val="0070C0"/>
                </a:solidFill>
                <a:effectLst/>
                <a:latin typeface="Times New Roman" panose="02020603050405020304" pitchFamily="18" charset="0"/>
                <a:cs typeface="Times New Roman" panose="02020603050405020304" pitchFamily="18" charset="0"/>
              </a:rPr>
              <a:t> бар </a:t>
            </a:r>
            <a:r>
              <a:rPr lang="ru-RU" b="0" i="0" dirty="0" err="1" smtClean="0">
                <a:solidFill>
                  <a:srgbClr val="0070C0"/>
                </a:solidFill>
                <a:effectLst/>
                <a:latin typeface="Times New Roman" panose="02020603050405020304" pitchFamily="18" charset="0"/>
                <a:cs typeface="Times New Roman" panose="02020603050405020304" pitchFamily="18" charset="0"/>
              </a:rPr>
              <a:t>екенін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сезінеді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Таудай</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болған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қиындығы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әп-сәтте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кішірейіп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шыға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келеді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Екіншіден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адамның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психикалық</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денсаулығы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тактильді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қажеттіліктерін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қанағаттандырумен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байланысты</a:t>
            </a:r>
            <a:r>
              <a:rPr lang="ru-RU" b="0" i="0" dirty="0" smtClean="0">
                <a:solidFill>
                  <a:srgbClr val="0070C0"/>
                </a:solidFill>
                <a:effectLst/>
                <a:latin typeface="Times New Roman" panose="02020603050405020304" pitchFamily="18" charset="0"/>
                <a:cs typeface="Times New Roman" panose="02020603050405020304" pitchFamily="18" charset="0"/>
              </a:rPr>
              <a:t>. Адам </a:t>
            </a:r>
            <a:r>
              <a:rPr lang="ru-RU" b="0" i="0" dirty="0" err="1" smtClean="0">
                <a:solidFill>
                  <a:srgbClr val="0070C0"/>
                </a:solidFill>
                <a:effectLst/>
                <a:latin typeface="Times New Roman" panose="02020603050405020304" pitchFamily="18" charset="0"/>
                <a:cs typeface="Times New Roman" panose="02020603050405020304" pitchFamily="18" charset="0"/>
              </a:rPr>
              <a:t>өмір</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бойы</a:t>
            </a:r>
            <a:r>
              <a:rPr lang="ru-RU" b="0" i="0" dirty="0" smtClean="0">
                <a:solidFill>
                  <a:srgbClr val="0070C0"/>
                </a:solidFill>
                <a:effectLst/>
                <a:latin typeface="Times New Roman" panose="02020603050405020304" pitchFamily="18" charset="0"/>
                <a:cs typeface="Times New Roman" panose="02020603050405020304" pitchFamily="18" charset="0"/>
              </a:rPr>
              <a:t> осы </a:t>
            </a:r>
            <a:r>
              <a:rPr lang="ru-RU" b="0" i="0" dirty="0" err="1" smtClean="0">
                <a:solidFill>
                  <a:srgbClr val="0070C0"/>
                </a:solidFill>
                <a:effectLst/>
                <a:latin typeface="Times New Roman" panose="02020603050405020304" pitchFamily="18" charset="0"/>
                <a:cs typeface="Times New Roman" panose="02020603050405020304" pitchFamily="18" charset="0"/>
              </a:rPr>
              <a:t>қажеттілікті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өтеуге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ұмтылады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Тіпті</a:t>
            </a:r>
            <a:r>
              <a:rPr lang="ru-RU" b="0" i="0" dirty="0" smtClean="0">
                <a:solidFill>
                  <a:srgbClr val="0070C0"/>
                </a:solidFill>
                <a:effectLst/>
                <a:latin typeface="Times New Roman" panose="02020603050405020304" pitchFamily="18" charset="0"/>
                <a:cs typeface="Times New Roman" panose="02020603050405020304" pitchFamily="18" charset="0"/>
              </a:rPr>
              <a:t>, оны </a:t>
            </a:r>
            <a:r>
              <a:rPr lang="ru-RU" b="0" i="0" dirty="0" err="1" smtClean="0">
                <a:solidFill>
                  <a:srgbClr val="0070C0"/>
                </a:solidFill>
                <a:effectLst/>
                <a:latin typeface="Times New Roman" panose="02020603050405020304" pitchFamily="18" charset="0"/>
                <a:cs typeface="Times New Roman" panose="02020603050405020304" pitchFamily="18" charset="0"/>
              </a:rPr>
              <a:t>мысығымен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немесе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итімен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құшақтасу</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арқылы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өтеуі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мүмкін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Дәлірек</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айтсақ</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құшақтасқан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кезде</a:t>
            </a:r>
            <a:r>
              <a:rPr lang="ru-RU" b="0" i="0" dirty="0" smtClean="0">
                <a:solidFill>
                  <a:srgbClr val="0070C0"/>
                </a:solidFill>
                <a:effectLst/>
                <a:latin typeface="Times New Roman" panose="02020603050405020304" pitchFamily="18" charset="0"/>
                <a:cs typeface="Times New Roman" panose="02020603050405020304" pitchFamily="18" charset="0"/>
              </a:rPr>
              <a:t> иммунитет </a:t>
            </a:r>
            <a:r>
              <a:rPr lang="ru-RU" b="0" i="0" dirty="0" err="1" smtClean="0">
                <a:solidFill>
                  <a:srgbClr val="0070C0"/>
                </a:solidFill>
                <a:effectLst/>
                <a:latin typeface="Times New Roman" panose="02020603050405020304" pitchFamily="18" charset="0"/>
                <a:cs typeface="Times New Roman" panose="02020603050405020304" pitchFamily="18" charset="0"/>
              </a:rPr>
              <a:t>жақсарып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құрамында</a:t>
            </a:r>
            <a:r>
              <a:rPr lang="ru-RU" b="0" i="0" dirty="0" smtClean="0">
                <a:solidFill>
                  <a:srgbClr val="0070C0"/>
                </a:solidFill>
                <a:effectLst/>
                <a:latin typeface="Times New Roman" panose="02020603050405020304" pitchFamily="18" charset="0"/>
                <a:cs typeface="Times New Roman" panose="02020603050405020304" pitchFamily="18" charset="0"/>
              </a:rPr>
              <a:t> гемоглобин </a:t>
            </a:r>
            <a:r>
              <a:rPr lang="ru-RU" b="0" i="0" dirty="0" err="1" smtClean="0">
                <a:solidFill>
                  <a:srgbClr val="0070C0"/>
                </a:solidFill>
                <a:effectLst/>
                <a:latin typeface="Times New Roman" panose="02020603050405020304" pitchFamily="18" charset="0"/>
                <a:cs typeface="Times New Roman" panose="02020603050405020304" pitchFamily="18" charset="0"/>
              </a:rPr>
              <a:t>деңгейі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көтеріледі</a:t>
            </a:r>
            <a:r>
              <a:rPr lang="ru-RU" b="0" i="0" dirty="0" smtClean="0">
                <a:solidFill>
                  <a:srgbClr val="0070C0"/>
                </a:solidFill>
                <a:effectLst/>
                <a:latin typeface="Times New Roman" panose="02020603050405020304" pitchFamily="18" charset="0"/>
                <a:cs typeface="Times New Roman" panose="02020603050405020304" pitchFamily="18" charset="0"/>
              </a:rPr>
              <a:t>. Гипоталамус </a:t>
            </a:r>
            <a:r>
              <a:rPr lang="ru-RU" b="0" i="0" dirty="0" err="1" smtClean="0">
                <a:solidFill>
                  <a:srgbClr val="0070C0"/>
                </a:solidFill>
                <a:effectLst/>
                <a:latin typeface="Times New Roman" panose="02020603050405020304" pitchFamily="18" charset="0"/>
                <a:cs typeface="Times New Roman" panose="02020603050405020304" pitchFamily="18" charset="0"/>
              </a:rPr>
              <a:t>қанға</a:t>
            </a:r>
            <a:r>
              <a:rPr lang="ru-RU" b="0" i="0" dirty="0" smtClean="0">
                <a:solidFill>
                  <a:srgbClr val="0070C0"/>
                </a:solidFill>
                <a:effectLst/>
                <a:latin typeface="Times New Roman" panose="02020603050405020304" pitchFamily="18" charset="0"/>
                <a:cs typeface="Times New Roman" panose="02020603050405020304" pitchFamily="18" charset="0"/>
              </a:rPr>
              <a:t> окситоцин </a:t>
            </a:r>
            <a:r>
              <a:rPr lang="ru-RU" b="0" i="0" dirty="0" err="1" smtClean="0">
                <a:solidFill>
                  <a:srgbClr val="0070C0"/>
                </a:solidFill>
                <a:effectLst/>
                <a:latin typeface="Times New Roman" panose="02020603050405020304" pitchFamily="18" charset="0"/>
                <a:cs typeface="Times New Roman" panose="02020603050405020304" pitchFamily="18" charset="0"/>
              </a:rPr>
              <a:t>гормонын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бөліп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шығарады</a:t>
            </a:r>
            <a:r>
              <a:rPr lang="ru-RU" b="0" i="0" dirty="0" smtClean="0">
                <a:solidFill>
                  <a:srgbClr val="0070C0"/>
                </a:solidFill>
                <a:effectLst/>
                <a:latin typeface="Times New Roman" panose="02020603050405020304" pitchFamily="18" charset="0"/>
                <a:cs typeface="Times New Roman" panose="02020603050405020304" pitchFamily="18" charset="0"/>
              </a:rPr>
              <a:t>. Осы процесс </a:t>
            </a:r>
            <a:r>
              <a:rPr lang="ru-RU" b="0" i="0" dirty="0" err="1" smtClean="0">
                <a:solidFill>
                  <a:srgbClr val="0070C0"/>
                </a:solidFill>
                <a:effectLst/>
                <a:latin typeface="Times New Roman" panose="02020603050405020304" pitchFamily="18" charset="0"/>
                <a:cs typeface="Times New Roman" panose="02020603050405020304" pitchFamily="18" charset="0"/>
              </a:rPr>
              <a:t>әсерінен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баланың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сыртқы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ортаға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деген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көзқарасы</a:t>
            </a:r>
            <a:r>
              <a:rPr lang="ru-RU" b="0" i="0" dirty="0" smtClean="0">
                <a:solidFill>
                  <a:srgbClr val="0070C0"/>
                </a:solidFill>
                <a:effectLst/>
                <a:latin typeface="Times New Roman" panose="02020603050405020304" pitchFamily="18" charset="0"/>
                <a:cs typeface="Times New Roman" panose="02020603050405020304" pitchFamily="18" charset="0"/>
              </a:rPr>
              <a:t> да </a:t>
            </a:r>
            <a:r>
              <a:rPr lang="ru-RU" b="0" i="0" dirty="0" err="1" smtClean="0">
                <a:solidFill>
                  <a:srgbClr val="0070C0"/>
                </a:solidFill>
                <a:effectLst/>
                <a:latin typeface="Times New Roman" panose="02020603050405020304" pitchFamily="18" charset="0"/>
                <a:cs typeface="Times New Roman" panose="02020603050405020304" pitchFamily="18" charset="0"/>
              </a:rPr>
              <a:t>жақсара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түседі</a:t>
            </a:r>
            <a:r>
              <a:rPr lang="ru-RU" b="0" i="0" dirty="0" smtClean="0">
                <a:solidFill>
                  <a:srgbClr val="0070C0"/>
                </a:solidFill>
                <a:effectLst/>
                <a:latin typeface="Times New Roman" panose="02020603050405020304" pitchFamily="18" charset="0"/>
                <a:cs typeface="Times New Roman" panose="02020603050405020304" pitchFamily="18" charset="0"/>
              </a:rPr>
              <a:t>.</a:t>
            </a:r>
            <a:endParaRPr lang="ru-RU" b="0" i="0" dirty="0">
              <a:solidFill>
                <a:srgbClr val="0070C0"/>
              </a:solidFill>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693018" y="491509"/>
            <a:ext cx="7042312" cy="523220"/>
          </a:xfrm>
          <a:prstGeom prst="rect">
            <a:avLst/>
          </a:prstGeom>
        </p:spPr>
        <p:txBody>
          <a:bodyPr wrap="square">
            <a:spAutoFit/>
          </a:bodyPr>
          <a:lstStyle/>
          <a:p>
            <a:pPr algn="ctr"/>
            <a:r>
              <a:rPr lang="ru-RU" sz="2800" b="1" i="0" dirty="0" err="1" smtClean="0">
                <a:solidFill>
                  <a:srgbClr val="FF0000"/>
                </a:solidFill>
                <a:effectLst/>
                <a:latin typeface="Sputnik"/>
              </a:rPr>
              <a:t>Келші</a:t>
            </a:r>
            <a:r>
              <a:rPr lang="ru-RU" sz="2800" b="1" i="0" dirty="0" smtClean="0">
                <a:solidFill>
                  <a:srgbClr val="FF0000"/>
                </a:solidFill>
                <a:effectLst/>
                <a:latin typeface="Sputnik"/>
              </a:rPr>
              <a:t> </a:t>
            </a:r>
            <a:r>
              <a:rPr lang="ru-RU" sz="2800" b="1" i="0" dirty="0" err="1" smtClean="0">
                <a:solidFill>
                  <a:srgbClr val="FF0000"/>
                </a:solidFill>
                <a:effectLst/>
                <a:latin typeface="Sputnik"/>
              </a:rPr>
              <a:t>құшақтайын</a:t>
            </a:r>
            <a:r>
              <a:rPr lang="ru-RU" sz="2800" b="1" i="0" dirty="0" smtClean="0">
                <a:solidFill>
                  <a:srgbClr val="FF0000"/>
                </a:solidFill>
                <a:effectLst/>
                <a:latin typeface="Sputnik"/>
              </a:rPr>
              <a:t>…</a:t>
            </a:r>
          </a:p>
        </p:txBody>
      </p:sp>
      <p:pic>
        <p:nvPicPr>
          <p:cNvPr id="6148" name="Picture 4" descr="https://i.pinimg.com/736x/a7/7d/cf/a77dcfd68d5e84a45c5af4fb1f6d6aa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9366" y="1834473"/>
            <a:ext cx="3651927" cy="3651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2571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93883" y="2024247"/>
            <a:ext cx="4562693" cy="3693319"/>
          </a:xfrm>
          <a:prstGeom prst="rect">
            <a:avLst/>
          </a:prstGeom>
        </p:spPr>
        <p:txBody>
          <a:bodyPr wrap="square">
            <a:spAutoFit/>
          </a:bodyPr>
          <a:lstStyle/>
          <a:p>
            <a:r>
              <a:rPr lang="ru-RU" b="0" i="0" dirty="0" err="1" smtClean="0">
                <a:solidFill>
                  <a:srgbClr val="0070C0"/>
                </a:solidFill>
                <a:effectLst/>
                <a:latin typeface="Times New Roman" panose="02020603050405020304" pitchFamily="18" charset="0"/>
                <a:cs typeface="Times New Roman" panose="02020603050405020304" pitchFamily="18" charset="0"/>
              </a:rPr>
              <a:t>Балабақшада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тәрбиеші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бір</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баланы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көбірек</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мақтап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қалса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бұл</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екіншісіне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ауыр</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тиюі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мүмкін</a:t>
            </a:r>
            <a:r>
              <a:rPr lang="ru-RU" b="0" i="0" dirty="0" smtClean="0">
                <a:solidFill>
                  <a:srgbClr val="0070C0"/>
                </a:solidFill>
                <a:effectLst/>
                <a:latin typeface="Times New Roman" panose="02020603050405020304" pitchFamily="18" charset="0"/>
                <a:cs typeface="Times New Roman" panose="02020603050405020304" pitchFamily="18" charset="0"/>
              </a:rPr>
              <a:t>. Бала </a:t>
            </a:r>
            <a:r>
              <a:rPr lang="ru-RU" b="0" i="0" dirty="0" err="1" smtClean="0">
                <a:solidFill>
                  <a:srgbClr val="0070C0"/>
                </a:solidFill>
                <a:effectLst/>
                <a:latin typeface="Times New Roman" panose="02020603050405020304" pitchFamily="18" charset="0"/>
                <a:cs typeface="Times New Roman" panose="02020603050405020304" pitchFamily="18" charset="0"/>
              </a:rPr>
              <a:t>өзін</a:t>
            </a:r>
            <a:r>
              <a:rPr lang="ru-RU" b="0" i="0" dirty="0" smtClean="0">
                <a:solidFill>
                  <a:srgbClr val="0070C0"/>
                </a:solidFill>
                <a:effectLst/>
                <a:latin typeface="Times New Roman" panose="02020603050405020304" pitchFamily="18" charset="0"/>
                <a:cs typeface="Times New Roman" panose="02020603050405020304" pitchFamily="18" charset="0"/>
              </a:rPr>
              <a:t> кем </a:t>
            </a:r>
            <a:r>
              <a:rPr lang="ru-RU" b="0" i="0" dirty="0" err="1" smtClean="0">
                <a:solidFill>
                  <a:srgbClr val="0070C0"/>
                </a:solidFill>
                <a:effectLst/>
                <a:latin typeface="Times New Roman" panose="02020603050405020304" pitchFamily="18" charset="0"/>
                <a:cs typeface="Times New Roman" panose="02020603050405020304" pitchFamily="18" charset="0"/>
              </a:rPr>
              <a:t>сезініп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өмірге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деген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құлшынысы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төмендейді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Екінші</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бір</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құрдасынан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қалай</a:t>
            </a:r>
            <a:r>
              <a:rPr lang="ru-RU" b="0" i="0" dirty="0" smtClean="0">
                <a:solidFill>
                  <a:srgbClr val="0070C0"/>
                </a:solidFill>
                <a:effectLst/>
                <a:latin typeface="Times New Roman" panose="02020603050405020304" pitchFamily="18" charset="0"/>
                <a:cs typeface="Times New Roman" panose="02020603050405020304" pitchFamily="18" charset="0"/>
              </a:rPr>
              <a:t> да </a:t>
            </a:r>
            <a:r>
              <a:rPr lang="ru-RU" b="0" i="0" dirty="0" err="1" smtClean="0">
                <a:solidFill>
                  <a:srgbClr val="0070C0"/>
                </a:solidFill>
                <a:effectLst/>
                <a:latin typeface="Times New Roman" panose="02020603050405020304" pitchFamily="18" charset="0"/>
                <a:cs typeface="Times New Roman" panose="02020603050405020304" pitchFamily="18" charset="0"/>
              </a:rPr>
              <a:t>озамын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деп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өмірін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бәсекеге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арнайды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Осындайда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жанына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түскен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жараны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бірден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емдеп</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отыру</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қажет</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Әрине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балабақшадағы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тәрбиешіні</a:t>
            </a:r>
            <a:r>
              <a:rPr lang="ru-RU" b="0" i="0" dirty="0" smtClean="0">
                <a:solidFill>
                  <a:srgbClr val="0070C0"/>
                </a:solidFill>
                <a:effectLst/>
                <a:latin typeface="Times New Roman" panose="02020603050405020304" pitchFamily="18" charset="0"/>
                <a:cs typeface="Times New Roman" panose="02020603050405020304" pitchFamily="18" charset="0"/>
              </a:rPr>
              <a:t> де </a:t>
            </a:r>
            <a:r>
              <a:rPr lang="ru-RU" b="0" i="0" dirty="0" err="1" smtClean="0">
                <a:solidFill>
                  <a:srgbClr val="0070C0"/>
                </a:solidFill>
                <a:effectLst/>
                <a:latin typeface="Times New Roman" panose="02020603050405020304" pitchFamily="18" charset="0"/>
                <a:cs typeface="Times New Roman" panose="02020603050405020304" pitchFamily="18" charset="0"/>
              </a:rPr>
              <a:t>кінәлауға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болмайды</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Бір</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уақытта</a:t>
            </a:r>
            <a:r>
              <a:rPr lang="ru-RU" b="0" i="0" dirty="0" smtClean="0">
                <a:solidFill>
                  <a:srgbClr val="0070C0"/>
                </a:solidFill>
                <a:effectLst/>
                <a:latin typeface="Times New Roman" panose="02020603050405020304" pitchFamily="18" charset="0"/>
                <a:cs typeface="Times New Roman" panose="02020603050405020304" pitchFamily="18" charset="0"/>
              </a:rPr>
              <a:t> 15-20 </a:t>
            </a:r>
            <a:r>
              <a:rPr lang="ru-RU" b="0" i="0" dirty="0" err="1" smtClean="0">
                <a:solidFill>
                  <a:srgbClr val="0070C0"/>
                </a:solidFill>
                <a:effectLst/>
                <a:latin typeface="Times New Roman" panose="02020603050405020304" pitchFamily="18" charset="0"/>
                <a:cs typeface="Times New Roman" panose="02020603050405020304" pitchFamily="18" charset="0"/>
              </a:rPr>
              <a:t>балаға</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бірдей</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көзқарас</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таныту</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қиын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Қазақ</a:t>
            </a:r>
            <a:r>
              <a:rPr lang="ru-RU" b="0" i="0" dirty="0" smtClean="0">
                <a:solidFill>
                  <a:srgbClr val="0070C0"/>
                </a:solidFill>
                <a:effectLst/>
                <a:latin typeface="Times New Roman" panose="02020603050405020304" pitchFamily="18" charset="0"/>
                <a:cs typeface="Times New Roman" panose="02020603050405020304" pitchFamily="18" charset="0"/>
              </a:rPr>
              <a:t> — </a:t>
            </a:r>
            <a:r>
              <a:rPr lang="ru-RU" b="0" i="0" dirty="0" err="1" smtClean="0">
                <a:solidFill>
                  <a:srgbClr val="0070C0"/>
                </a:solidFill>
                <a:effectLst/>
                <a:latin typeface="Times New Roman" panose="02020603050405020304" pitchFamily="18" charset="0"/>
                <a:cs typeface="Times New Roman" panose="02020603050405020304" pitchFamily="18" charset="0"/>
              </a:rPr>
              <a:t>әрдайым</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сөздің</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құдіретіне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ерекше</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мән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берген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халық</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Яғни</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жарасын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сөзбен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махаббатпен</a:t>
            </a:r>
            <a:r>
              <a:rPr lang="ru-RU" b="0" i="0" dirty="0" smtClean="0">
                <a:solidFill>
                  <a:srgbClr val="0070C0"/>
                </a:solidFill>
                <a:effectLst/>
                <a:latin typeface="Times New Roman" panose="02020603050405020304" pitchFamily="18" charset="0"/>
                <a:cs typeface="Times New Roman" panose="02020603050405020304" pitchFamily="18" charset="0"/>
              </a:rPr>
              <a:t> </a:t>
            </a:r>
            <a:r>
              <a:rPr lang="ru-RU" b="0" i="0" dirty="0" err="1" smtClean="0">
                <a:solidFill>
                  <a:srgbClr val="0070C0"/>
                </a:solidFill>
                <a:effectLst/>
                <a:latin typeface="Times New Roman" panose="02020603050405020304" pitchFamily="18" charset="0"/>
                <a:cs typeface="Times New Roman" panose="02020603050405020304" pitchFamily="18" charset="0"/>
              </a:rPr>
              <a:t>емдейміз</a:t>
            </a:r>
            <a:r>
              <a:rPr lang="ru-RU" b="0" i="0" dirty="0" smtClean="0">
                <a:solidFill>
                  <a:srgbClr val="0070C0"/>
                </a:solidFill>
                <a:effectLst/>
                <a:latin typeface="Times New Roman" panose="02020603050405020304" pitchFamily="18" charset="0"/>
                <a:cs typeface="Times New Roman" panose="02020603050405020304" pitchFamily="18" charset="0"/>
              </a:rPr>
              <a:t>.</a:t>
            </a:r>
          </a:p>
        </p:txBody>
      </p:sp>
      <p:sp>
        <p:nvSpPr>
          <p:cNvPr id="3" name="Прямоугольник 2"/>
          <p:cNvSpPr/>
          <p:nvPr/>
        </p:nvSpPr>
        <p:spPr>
          <a:xfrm>
            <a:off x="2509444" y="604802"/>
            <a:ext cx="4568879" cy="707886"/>
          </a:xfrm>
          <a:prstGeom prst="rect">
            <a:avLst/>
          </a:prstGeom>
        </p:spPr>
        <p:txBody>
          <a:bodyPr wrap="none">
            <a:spAutoFit/>
          </a:bodyPr>
          <a:lstStyle/>
          <a:p>
            <a:r>
              <a:rPr lang="ru-RU" sz="4000" b="1" i="0" dirty="0" err="1" smtClean="0">
                <a:solidFill>
                  <a:srgbClr val="FF0000"/>
                </a:solidFill>
                <a:effectLst/>
                <a:latin typeface="Sputnik"/>
              </a:rPr>
              <a:t>Күнің</a:t>
            </a:r>
            <a:r>
              <a:rPr lang="ru-RU" sz="4000" b="1" i="0" dirty="0" smtClean="0">
                <a:solidFill>
                  <a:srgbClr val="FF0000"/>
                </a:solidFill>
                <a:effectLst/>
                <a:latin typeface="Sputnik"/>
              </a:rPr>
              <a:t> </a:t>
            </a:r>
            <a:r>
              <a:rPr lang="ru-RU" sz="4000" b="1" i="0" dirty="0" err="1" smtClean="0">
                <a:solidFill>
                  <a:srgbClr val="FF0000"/>
                </a:solidFill>
                <a:effectLst/>
                <a:latin typeface="Sputnik"/>
              </a:rPr>
              <a:t>қалай</a:t>
            </a:r>
            <a:r>
              <a:rPr lang="ru-RU" sz="4000" b="1" i="0" dirty="0" smtClean="0">
                <a:solidFill>
                  <a:srgbClr val="FF0000"/>
                </a:solidFill>
                <a:effectLst/>
                <a:latin typeface="Sputnik"/>
              </a:rPr>
              <a:t> </a:t>
            </a:r>
            <a:r>
              <a:rPr lang="ru-RU" sz="4000" b="1" i="0" dirty="0" err="1" smtClean="0">
                <a:solidFill>
                  <a:srgbClr val="FF0000"/>
                </a:solidFill>
                <a:effectLst/>
                <a:latin typeface="Sputnik"/>
              </a:rPr>
              <a:t>өтті</a:t>
            </a:r>
            <a:r>
              <a:rPr lang="ru-RU" sz="4000" b="1" i="0" dirty="0" smtClean="0">
                <a:solidFill>
                  <a:srgbClr val="FF0000"/>
                </a:solidFill>
                <a:effectLst/>
                <a:latin typeface="Sputnik"/>
              </a:rPr>
              <a:t>?</a:t>
            </a:r>
          </a:p>
        </p:txBody>
      </p:sp>
      <p:pic>
        <p:nvPicPr>
          <p:cNvPr id="7170" name="Picture 2" descr="Пин содержит: Eine Aquarell- und Bleistiftillustration zeigt ein europäisches Vorschulkind, das eine farbenfrohe Karte der Wissenswelt erkundet. Das Kind ist als kleiner Forscher verkleidet, mit einem Rucksack und einer Lupe, und betrachtet neugierig die verschiedenen Elemente der Karte, die Tiere, Pflanzen, Planeten, Buchstaben und Zahlen darstellen. Die Szene ist lebendig und magisch, da die Elemente der Karte um das Kind herum schweb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394" y="1907988"/>
            <a:ext cx="3910100" cy="42348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3158902"/>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TotalTime>
  <Words>533</Words>
  <Application>Microsoft Office PowerPoint</Application>
  <PresentationFormat>Лист A4 (210x297 мм)</PresentationFormat>
  <Paragraphs>20</Paragraphs>
  <Slides>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Calibri</vt:lpstr>
      <vt:lpstr>Calibri Light</vt:lpstr>
      <vt:lpstr>Sputnik</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5</cp:revision>
  <dcterms:created xsi:type="dcterms:W3CDTF">2025-03-14T11:16:18Z</dcterms:created>
  <dcterms:modified xsi:type="dcterms:W3CDTF">2025-04-03T11:01:24Z</dcterms:modified>
</cp:coreProperties>
</file>